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540875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1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366" y="-114"/>
      </p:cViewPr>
      <p:guideLst>
        <p:guide orient="horz" pos="300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963857"/>
            <a:ext cx="5829300" cy="20451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406496"/>
            <a:ext cx="4800600" cy="24382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537-31C8-42B7-913B-73B927FDF93A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9548-F30D-4986-BCEB-110791F7E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23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537-31C8-42B7-913B-73B927FDF93A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9548-F30D-4986-BCEB-110791F7E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25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10173"/>
            <a:ext cx="1157288" cy="108527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10173"/>
            <a:ext cx="3357563" cy="108527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537-31C8-42B7-913B-73B927FDF93A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9548-F30D-4986-BCEB-110791F7E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35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537-31C8-42B7-913B-73B927FDF93A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9548-F30D-4986-BCEB-110791F7E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03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130896"/>
            <a:ext cx="5829300" cy="18949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043831"/>
            <a:ext cx="5829300" cy="208706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537-31C8-42B7-913B-73B927FDF93A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9548-F30D-4986-BCEB-110791F7E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47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2968273"/>
            <a:ext cx="2257425" cy="83946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2968273"/>
            <a:ext cx="2257425" cy="83946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537-31C8-42B7-913B-73B927FDF93A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9548-F30D-4986-BCEB-110791F7E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80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82077"/>
            <a:ext cx="6172200" cy="159014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5655"/>
            <a:ext cx="3030141" cy="8900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025694"/>
            <a:ext cx="3030141" cy="54970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135655"/>
            <a:ext cx="3031331" cy="8900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025694"/>
            <a:ext cx="3031331" cy="54970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537-31C8-42B7-913B-73B927FDF93A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9548-F30D-4986-BCEB-110791F7E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20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537-31C8-42B7-913B-73B927FDF93A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9548-F30D-4986-BCEB-110791F7E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6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537-31C8-42B7-913B-73B927FDF93A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9548-F30D-4986-BCEB-110791F7E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68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79869"/>
            <a:ext cx="2256235" cy="16166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79869"/>
            <a:ext cx="3833813" cy="81428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96517"/>
            <a:ext cx="2256235" cy="6526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537-31C8-42B7-913B-73B927FDF93A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9548-F30D-4986-BCEB-110791F7E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08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678613"/>
            <a:ext cx="4114800" cy="7884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52495"/>
            <a:ext cx="4114800" cy="5724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467061"/>
            <a:ext cx="4114800" cy="11197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D537-31C8-42B7-913B-73B927FDF93A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9548-F30D-4986-BCEB-110791F7E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72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82077"/>
            <a:ext cx="6172200" cy="1590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26206"/>
            <a:ext cx="6172200" cy="6296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842979"/>
            <a:ext cx="1600200" cy="507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FD537-31C8-42B7-913B-73B927FDF93A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842979"/>
            <a:ext cx="2171700" cy="507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842979"/>
            <a:ext cx="1600200" cy="5079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9548-F30D-4986-BCEB-110791F7E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00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53038"/>
            <a:ext cx="6858000" cy="48783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460798"/>
              </p:ext>
            </p:extLst>
          </p:nvPr>
        </p:nvGraphicFramePr>
        <p:xfrm>
          <a:off x="495300" y="2395590"/>
          <a:ext cx="5867400" cy="6263279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421532"/>
                <a:gridCol w="4445868"/>
              </a:tblGrid>
              <a:tr h="28803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 smtClean="0">
                          <a:effectLst/>
                        </a:rPr>
                        <a:t>14:30 </a:t>
                      </a:r>
                      <a:r>
                        <a:rPr lang="ru-RU" sz="1100" dirty="0">
                          <a:effectLst/>
                        </a:rPr>
                        <a:t>– 15:00 </a:t>
                      </a:r>
                      <a:r>
                        <a:rPr lang="ru-RU" sz="1100" dirty="0" smtClean="0">
                          <a:effectLst/>
                        </a:rPr>
                        <a:t>   Регистрация </a:t>
                      </a:r>
                      <a:r>
                        <a:rPr lang="ru-RU" sz="1100" dirty="0">
                          <a:effectLst/>
                        </a:rPr>
                        <a:t>участников. Приветственный </a:t>
                      </a:r>
                      <a:r>
                        <a:rPr lang="ru-RU" sz="1100" dirty="0" smtClean="0">
                          <a:effectLst/>
                        </a:rPr>
                        <a:t>кофе-брейк</a:t>
                      </a:r>
                      <a:endParaRPr lang="ru-RU" sz="110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10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Вступительное слово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Савельева Галина</a:t>
                      </a:r>
                      <a:r>
                        <a:rPr lang="ru-RU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Михайловна, 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д. м. н., академик РАН, заслуженный деятель науки, </a:t>
                      </a:r>
                      <a:r>
                        <a:rPr lang="ru-RU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заведующая кафедрой 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акушерства и гинекологии педиатрического факультета                                     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ГБОУ ВПО РНИМУ им. Н.И. Пирогова МЗ России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  <a:alpha val="20000"/>
                      </a:schemeClr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15:00 – 15:40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00" dirty="0" smtClean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«Фетальная </a:t>
                      </a:r>
                      <a:r>
                        <a:rPr lang="ru-RU" sz="1100" dirty="0">
                          <a:effectLst/>
                        </a:rPr>
                        <a:t>хирургия при </a:t>
                      </a:r>
                      <a:r>
                        <a:rPr lang="ru-RU" sz="1100" dirty="0" err="1">
                          <a:effectLst/>
                        </a:rPr>
                        <a:t>менингомиелоцеле</a:t>
                      </a:r>
                      <a:r>
                        <a:rPr lang="ru-RU" sz="1100" dirty="0">
                          <a:effectLst/>
                        </a:rPr>
                        <a:t> как танец с множеством движений: рациональность, хирургическая тактика и результат первых 37-ми операций, проведенных внутриутробно (Цюрих, Швейцария</a:t>
                      </a:r>
                      <a:r>
                        <a:rPr lang="ru-RU" sz="1100" dirty="0" smtClean="0">
                          <a:effectLst/>
                        </a:rPr>
                        <a:t>)»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00" dirty="0" smtClean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Спикер: профессор </a:t>
                      </a:r>
                      <a:r>
                        <a:rPr lang="ru-RU" sz="1100" dirty="0">
                          <a:effectLst/>
                        </a:rPr>
                        <a:t>Мартин </a:t>
                      </a:r>
                      <a:r>
                        <a:rPr lang="ru-RU" sz="1100" dirty="0" err="1">
                          <a:effectLst/>
                        </a:rPr>
                        <a:t>Мойли</a:t>
                      </a:r>
                      <a:r>
                        <a:rPr lang="ru-RU" sz="1100" dirty="0">
                          <a:effectLst/>
                        </a:rPr>
                        <a:t> (Директор Клиники детской хирургии Университетской Клиники Цюриха, Содиректор центра Фетальной Диагностики и Терапии) </a:t>
                      </a:r>
                      <a:endParaRPr lang="ru-RU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665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15:40 – 15:55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00" dirty="0" smtClean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Демонстрация </a:t>
                      </a:r>
                      <a:r>
                        <a:rPr lang="ru-RU" sz="1100" dirty="0">
                          <a:effectLst/>
                        </a:rPr>
                        <a:t>обучающего фильма по фетальной </a:t>
                      </a:r>
                      <a:r>
                        <a:rPr lang="ru-RU" sz="1100" dirty="0" smtClean="0">
                          <a:effectLst/>
                        </a:rPr>
                        <a:t>хирургии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профессор Мартин </a:t>
                      </a:r>
                      <a:r>
                        <a:rPr lang="ru-RU" sz="1100" dirty="0" err="1" smtClean="0">
                          <a:effectLst/>
                        </a:rPr>
                        <a:t>Мойли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11574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15:55 – 16:15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00" dirty="0" smtClean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«Внутриутробное </a:t>
                      </a:r>
                      <a:r>
                        <a:rPr lang="ru-RU" sz="1100" dirty="0">
                          <a:effectLst/>
                        </a:rPr>
                        <a:t>хирургическое лечение </a:t>
                      </a:r>
                      <a:r>
                        <a:rPr lang="ru-RU" sz="1100" dirty="0" err="1">
                          <a:effectLst/>
                        </a:rPr>
                        <a:t>Spina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bifida</a:t>
                      </a:r>
                      <a:r>
                        <a:rPr lang="ru-RU" sz="1100" dirty="0">
                          <a:effectLst/>
                        </a:rPr>
                        <a:t>: </a:t>
                      </a:r>
                      <a:r>
                        <a:rPr lang="ru-RU" sz="1100" dirty="0" smtClean="0">
                          <a:effectLst/>
                        </a:rPr>
                        <a:t>российский опыт» 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00" dirty="0" smtClean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Спикер: Курцер </a:t>
                      </a:r>
                      <a:r>
                        <a:rPr lang="ru-RU" sz="1100" dirty="0">
                          <a:effectLst/>
                        </a:rPr>
                        <a:t>Марк Аркадьевич, член-корреспондент РАН, профессор, д.м.н., Председатель совета директоров ГК «Мать и дитя», Председатель президиума Московского Общества Акушеров-гинекологов </a:t>
                      </a:r>
                      <a:endParaRPr lang="ru-RU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1032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16:15 – 16:35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00" dirty="0" smtClean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«Врожденная патология ЦНС и методы ее хирургического лечения»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00" dirty="0" smtClean="0">
                        <a:effectLst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Спикер: </a:t>
                      </a:r>
                      <a:r>
                        <a:rPr lang="ru-RU" sz="1100" dirty="0" err="1" smtClean="0">
                          <a:effectLst/>
                        </a:rPr>
                        <a:t>Притыко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Андрей Георгиевич, академик РАЕН, профессор, д.м.н., Директор  «НПЦ медицинской помощи детям с пороками развития черепно-лицевой области и врожденными заболеваниями нервной системы</a:t>
                      </a:r>
                      <a:r>
                        <a:rPr lang="ru-RU" sz="1100" dirty="0" smtClean="0">
                          <a:effectLst/>
                        </a:rPr>
                        <a:t>»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544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16:35 </a:t>
                      </a:r>
                      <a:r>
                        <a:rPr lang="ru-RU" sz="1100" dirty="0">
                          <a:effectLst/>
                        </a:rPr>
                        <a:t>– 16:50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Встреча с пациентами, перенесшими внутриутробную операцию при </a:t>
                      </a:r>
                      <a:r>
                        <a:rPr lang="ru-RU" sz="1100" dirty="0" err="1">
                          <a:effectLst/>
                        </a:rPr>
                        <a:t>Spina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bifida</a:t>
                      </a:r>
                      <a:r>
                        <a:rPr lang="ru-RU" sz="1100" dirty="0">
                          <a:effectLst/>
                        </a:rPr>
                        <a:t>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8400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17:00 </a:t>
                      </a:r>
                      <a:r>
                        <a:rPr lang="ru-RU" sz="1100" dirty="0">
                          <a:effectLst/>
                        </a:rPr>
                        <a:t>– 18:00 </a:t>
                      </a:r>
                      <a:r>
                        <a:rPr lang="ru-RU" sz="1100" dirty="0" smtClean="0">
                          <a:effectLst/>
                        </a:rPr>
                        <a:t>   Экскурсия </a:t>
                      </a:r>
                      <a:r>
                        <a:rPr lang="ru-RU" sz="1100" dirty="0">
                          <a:effectLst/>
                        </a:rPr>
                        <a:t>по Клиническому госпиталю «Лапино</a:t>
                      </a:r>
                      <a:r>
                        <a:rPr lang="ru-RU" sz="1100" dirty="0" smtClean="0">
                          <a:effectLst/>
                        </a:rPr>
                        <a:t>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64704" y="1367477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Программа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конференции                                      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13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мая 2016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года</a:t>
            </a:r>
            <a:endParaRPr lang="ru-RU" sz="1400" b="1" dirty="0" smtClean="0">
              <a:solidFill>
                <a:srgbClr val="A21A27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A21A27"/>
                </a:solidFill>
              </a:rPr>
              <a:t>«</a:t>
            </a:r>
            <a:r>
              <a:rPr lang="ru-RU" sz="1400" b="1" dirty="0">
                <a:solidFill>
                  <a:srgbClr val="A21A27"/>
                </a:solidFill>
              </a:rPr>
              <a:t>Медицина плода: </a:t>
            </a:r>
            <a:endParaRPr lang="ru-RU" sz="1400" b="1" dirty="0" smtClean="0">
              <a:solidFill>
                <a:srgbClr val="A21A27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A21A27"/>
                </a:solidFill>
              </a:rPr>
              <a:t>внутриутробное </a:t>
            </a:r>
            <a:r>
              <a:rPr lang="ru-RU" sz="1400" b="1" dirty="0">
                <a:solidFill>
                  <a:srgbClr val="A21A27"/>
                </a:solidFill>
              </a:rPr>
              <a:t>хирургическое лечение </a:t>
            </a:r>
            <a:r>
              <a:rPr lang="ru-RU" sz="1400" b="1" dirty="0" err="1">
                <a:solidFill>
                  <a:srgbClr val="A21A27"/>
                </a:solidFill>
              </a:rPr>
              <a:t>Spina</a:t>
            </a:r>
            <a:r>
              <a:rPr lang="ru-RU" sz="1400" b="1" dirty="0">
                <a:solidFill>
                  <a:srgbClr val="A21A27"/>
                </a:solidFill>
              </a:rPr>
              <a:t> </a:t>
            </a:r>
            <a:r>
              <a:rPr lang="ru-RU" sz="1400" b="1" dirty="0" err="1">
                <a:solidFill>
                  <a:srgbClr val="A21A27"/>
                </a:solidFill>
              </a:rPr>
              <a:t>bifida</a:t>
            </a:r>
            <a:r>
              <a:rPr lang="ru-RU" sz="1400" b="1" dirty="0">
                <a:solidFill>
                  <a:srgbClr val="A21A27"/>
                </a:solidFill>
              </a:rPr>
              <a:t>»</a:t>
            </a:r>
            <a:r>
              <a:rPr lang="ru-RU" sz="1400" dirty="0">
                <a:solidFill>
                  <a:srgbClr val="A21A27"/>
                </a:solidFill>
              </a:rPr>
              <a:t>. </a:t>
            </a:r>
          </a:p>
        </p:txBody>
      </p:sp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394" y="17909"/>
            <a:ext cx="3599815" cy="671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233" y="-13070"/>
            <a:ext cx="1323975" cy="125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www.roddom-orel.ru/image/news/b6684819e597642f152a8ee9df153216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0"/>
            <a:ext cx="1155604" cy="123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792" y="603870"/>
            <a:ext cx="39052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849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226</Words>
  <Application>Microsoft Office PowerPoint</Application>
  <PresentationFormat>Произвольный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Петрова Ольга Сергеевна</dc:creator>
  <cp:lastModifiedBy>Петрова Ольга Сергеевна</cp:lastModifiedBy>
  <cp:revision>12</cp:revision>
  <cp:lastPrinted>2016-05-12T08:47:25Z</cp:lastPrinted>
  <dcterms:created xsi:type="dcterms:W3CDTF">2016-05-05T07:45:27Z</dcterms:created>
  <dcterms:modified xsi:type="dcterms:W3CDTF">2016-05-12T08:49:19Z</dcterms:modified>
</cp:coreProperties>
</file>